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7" r:id="rId4"/>
    <p:sldId id="260" r:id="rId5"/>
    <p:sldId id="258" r:id="rId6"/>
    <p:sldId id="282" r:id="rId7"/>
    <p:sldId id="281" r:id="rId8"/>
    <p:sldId id="283" r:id="rId9"/>
    <p:sldId id="273" r:id="rId10"/>
    <p:sldId id="276" r:id="rId11"/>
    <p:sldId id="277" r:id="rId12"/>
    <p:sldId id="279" r:id="rId13"/>
    <p:sldId id="280" r:id="rId14"/>
    <p:sldId id="263" r:id="rId15"/>
    <p:sldId id="262" r:id="rId16"/>
    <p:sldId id="270" r:id="rId17"/>
    <p:sldId id="265" r:id="rId18"/>
    <p:sldId id="269" r:id="rId19"/>
    <p:sldId id="264" r:id="rId20"/>
    <p:sldId id="266" r:id="rId21"/>
    <p:sldId id="268" r:id="rId22"/>
    <p:sldId id="271" r:id="rId23"/>
    <p:sldId id="267" r:id="rId24"/>
    <p:sldId id="278" r:id="rId25"/>
    <p:sldId id="275" r:id="rId26"/>
    <p:sldId id="272" r:id="rId27"/>
    <p:sldId id="259" r:id="rId28"/>
    <p:sldId id="26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912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5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1CF1-DE02-4F9F-984D-FDE556EF5889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11EC75-D918-4475-81B3-BADBEB268E8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1CF1-DE02-4F9F-984D-FDE556EF5889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EC75-D918-4475-81B3-BADBEB268E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1CF1-DE02-4F9F-984D-FDE556EF5889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EC75-D918-4475-81B3-BADBEB268E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1CF1-DE02-4F9F-984D-FDE556EF5889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11EC75-D918-4475-81B3-BADBEB268E8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1CF1-DE02-4F9F-984D-FDE556EF5889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11EC75-D918-4475-81B3-BADBEB268E8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1CF1-DE02-4F9F-984D-FDE556EF5889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11EC75-D918-4475-81B3-BADBEB268E8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1CF1-DE02-4F9F-984D-FDE556EF5889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11EC75-D918-4475-81B3-BADBEB268E8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1CF1-DE02-4F9F-984D-FDE556EF5889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11EC75-D918-4475-81B3-BADBEB268E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1CF1-DE02-4F9F-984D-FDE556EF5889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11EC75-D918-4475-81B3-BADBEB268E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1CF1-DE02-4F9F-984D-FDE556EF5889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11EC75-D918-4475-81B3-BADBEB268E8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1CF1-DE02-4F9F-984D-FDE556EF5889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11EC75-D918-4475-81B3-BADBEB268E8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55E1CF1-DE02-4F9F-984D-FDE556EF5889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F11EC75-D918-4475-81B3-BADBEB268E8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Poetry Terms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Definitions and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53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228601"/>
            <a:ext cx="6096000" cy="3505199"/>
          </a:xfrm>
        </p:spPr>
        <p:txBody>
          <a:bodyPr>
            <a:normAutofit lnSpcReduction="10000"/>
          </a:bodyPr>
          <a:lstStyle/>
          <a:p>
            <a:pPr marL="18288" indent="0">
              <a:buNone/>
            </a:pPr>
            <a:r>
              <a:rPr lang="en-US" sz="2800" dirty="0">
                <a:effectLst/>
              </a:rPr>
              <a:t>“But soft! What light through yonder window breaks?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effectLst/>
              </a:rPr>
              <a:t>It is the East, and Juliet is the sun!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effectLst/>
              </a:rPr>
              <a:t>Arise, fair sun, and kill the envious moon,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effectLst/>
              </a:rPr>
              <a:t>Who is already sick and pale with grief.”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>
                <a:effectLst/>
              </a:rPr>
              <a:t>--Shakespeare’s </a:t>
            </a:r>
            <a:r>
              <a:rPr lang="en-US" sz="2800" i="1" dirty="0">
                <a:effectLst/>
              </a:rPr>
              <a:t>Romeo and </a:t>
            </a:r>
            <a:r>
              <a:rPr lang="en-US" sz="2800" i="1" dirty="0" smtClean="0">
                <a:effectLst/>
              </a:rPr>
              <a:t>Juliet</a:t>
            </a:r>
            <a:endParaRPr lang="en-US" sz="28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4038600"/>
            <a:ext cx="7543800" cy="2667000"/>
          </a:xfrm>
        </p:spPr>
        <p:txBody>
          <a:bodyPr/>
          <a:lstStyle/>
          <a:p>
            <a:r>
              <a:rPr lang="en-US" sz="3600" u="sng" dirty="0" smtClean="0"/>
              <a:t>Extended Metaphor</a:t>
            </a:r>
            <a:r>
              <a:rPr lang="en-US" sz="3600" dirty="0" smtClean="0"/>
              <a:t>: </a:t>
            </a:r>
            <a:r>
              <a:rPr lang="en-US" sz="3600" dirty="0" smtClean="0">
                <a:effectLst/>
              </a:rPr>
              <a:t>a </a:t>
            </a:r>
            <a:r>
              <a:rPr lang="en-US" sz="3600" dirty="0">
                <a:effectLst/>
              </a:rPr>
              <a:t>larger comparison between two things or </a:t>
            </a:r>
            <a:r>
              <a:rPr lang="en-US" sz="3600" dirty="0" smtClean="0">
                <a:effectLst/>
              </a:rPr>
              <a:t>notions extending for more than one line.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133127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381001"/>
            <a:ext cx="6096000" cy="3962400"/>
          </a:xfrm>
        </p:spPr>
        <p:txBody>
          <a:bodyPr/>
          <a:lstStyle/>
          <a:p>
            <a:pPr marL="18288" indent="0">
              <a:buNone/>
            </a:pPr>
            <a:r>
              <a:rPr lang="en-US" sz="2800" dirty="0" smtClean="0"/>
              <a:t>Types of Figurative Language:</a:t>
            </a:r>
            <a:endParaRPr lang="en-US" sz="2800" dirty="0"/>
          </a:p>
          <a:p>
            <a:r>
              <a:rPr lang="en-US" sz="2800" dirty="0" smtClean="0"/>
              <a:t>Simile</a:t>
            </a:r>
          </a:p>
          <a:p>
            <a:r>
              <a:rPr lang="en-US" sz="2800" dirty="0" smtClean="0"/>
              <a:t>Personification</a:t>
            </a:r>
          </a:p>
          <a:p>
            <a:r>
              <a:rPr lang="en-US" sz="2800" dirty="0" smtClean="0"/>
              <a:t>Metaphor</a:t>
            </a:r>
          </a:p>
          <a:p>
            <a:r>
              <a:rPr lang="en-US" sz="2800" dirty="0" smtClean="0"/>
              <a:t>Hyperbole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1828800"/>
          </a:xfrm>
        </p:spPr>
        <p:txBody>
          <a:bodyPr/>
          <a:lstStyle/>
          <a:p>
            <a:r>
              <a:rPr lang="en-US" sz="3600" u="sng" dirty="0" smtClean="0"/>
              <a:t>Figurative Language</a:t>
            </a:r>
            <a:r>
              <a:rPr lang="en-US" sz="3600" dirty="0" smtClean="0"/>
              <a:t>: </a:t>
            </a:r>
            <a:r>
              <a:rPr lang="en-US" sz="3600" dirty="0" smtClean="0">
                <a:effectLst/>
              </a:rPr>
              <a:t>writing that </a:t>
            </a:r>
            <a:r>
              <a:rPr lang="en-US" sz="3600" dirty="0">
                <a:effectLst/>
              </a:rPr>
              <a:t>appeals to the </a:t>
            </a:r>
            <a:r>
              <a:rPr lang="en-US" sz="3600" dirty="0" smtClean="0">
                <a:effectLst/>
              </a:rPr>
              <a:t>senses by </a:t>
            </a:r>
            <a:r>
              <a:rPr lang="en-US" sz="3600" dirty="0">
                <a:effectLst/>
              </a:rPr>
              <a:t>comparing two things in such a way that you find the comparison </a:t>
            </a:r>
            <a:r>
              <a:rPr lang="en-US" sz="3600" dirty="0" smtClean="0">
                <a:effectLst/>
              </a:rPr>
              <a:t>interesting. *Often connecting an abstract idea with a concrete thing.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167407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200" dirty="0" smtClean="0"/>
              <a:t>See example on next slide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1828800"/>
          </a:xfrm>
        </p:spPr>
        <p:txBody>
          <a:bodyPr/>
          <a:lstStyle/>
          <a:p>
            <a:r>
              <a:rPr lang="en-US" sz="4000" u="sng" dirty="0" smtClean="0"/>
              <a:t>Imagery</a:t>
            </a:r>
            <a:r>
              <a:rPr lang="en-US" sz="4000" dirty="0" smtClean="0"/>
              <a:t>:</a:t>
            </a:r>
            <a:r>
              <a:rPr lang="en-US" sz="4000" dirty="0" smtClean="0">
                <a:effectLst/>
              </a:rPr>
              <a:t> the use of figurative </a:t>
            </a:r>
            <a:r>
              <a:rPr lang="en-US" sz="4000" dirty="0">
                <a:effectLst/>
              </a:rPr>
              <a:t>language to represent objects, actions and ideas in such a way that it appeals to our physical senses.</a:t>
            </a:r>
            <a:endParaRPr lang="en-US" sz="4000" u="sng" dirty="0"/>
          </a:p>
        </p:txBody>
      </p:sp>
    </p:spTree>
    <p:extLst>
      <p:ext uri="{BB962C8B-B14F-4D97-AF65-F5344CB8AC3E}">
        <p14:creationId xmlns:p14="http://schemas.microsoft.com/office/powerpoint/2010/main" val="111189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2133600"/>
          </a:xfrm>
        </p:spPr>
        <p:txBody>
          <a:bodyPr/>
          <a:lstStyle/>
          <a:p>
            <a:r>
              <a:rPr lang="en-US" sz="2400" dirty="0">
                <a:effectLst/>
              </a:rPr>
              <a:t>Imagery of light and darkness is repeated many times in Shakespeare’s </a:t>
            </a:r>
            <a:r>
              <a:rPr lang="en-US" sz="2400" i="1" dirty="0" smtClean="0">
                <a:effectLst/>
              </a:rPr>
              <a:t>Romeo </a:t>
            </a:r>
            <a:r>
              <a:rPr lang="en-US" sz="2400" i="1" dirty="0">
                <a:effectLst/>
              </a:rPr>
              <a:t>and </a:t>
            </a:r>
            <a:r>
              <a:rPr lang="en-US" sz="2400" i="1" dirty="0" smtClean="0">
                <a:effectLst/>
              </a:rPr>
              <a:t>Juliet</a:t>
            </a:r>
            <a:r>
              <a:rPr lang="en-US" sz="2400" dirty="0" smtClean="0">
                <a:effectLst/>
              </a:rPr>
              <a:t>. </a:t>
            </a:r>
            <a:r>
              <a:rPr lang="en-US" sz="2400" dirty="0">
                <a:effectLst/>
              </a:rPr>
              <a:t>Consider an example from Act I, Scene V</a:t>
            </a:r>
            <a:r>
              <a:rPr lang="en-US" sz="2400" dirty="0" smtClean="0">
                <a:effectLst/>
              </a:rPr>
              <a:t>:</a:t>
            </a:r>
            <a:br>
              <a:rPr lang="en-US" sz="2400" dirty="0" smtClean="0">
                <a:effectLst/>
              </a:rPr>
            </a:b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r>
              <a:rPr lang="en-US" sz="2400" b="1" dirty="0">
                <a:effectLst/>
              </a:rPr>
              <a:t>“O, she doth teach the torches to burn bright!</a:t>
            </a:r>
            <a:br>
              <a:rPr lang="en-US" sz="2400" b="1" dirty="0">
                <a:effectLst/>
              </a:rPr>
            </a:br>
            <a:r>
              <a:rPr lang="en-US" sz="2400" b="1" dirty="0">
                <a:effectLst/>
              </a:rPr>
              <a:t>It seems she hangs upon the cheek of night</a:t>
            </a:r>
            <a:br>
              <a:rPr lang="en-US" sz="2400" b="1" dirty="0">
                <a:effectLst/>
              </a:rPr>
            </a:br>
            <a:r>
              <a:rPr lang="en-US" sz="2400" b="1" dirty="0">
                <a:effectLst/>
              </a:rPr>
              <a:t>Like a rich jewel in an </a:t>
            </a:r>
            <a:r>
              <a:rPr lang="en-US" sz="2400" b="1" dirty="0" err="1">
                <a:effectLst/>
              </a:rPr>
              <a:t>Ethiope’s</a:t>
            </a:r>
            <a:r>
              <a:rPr lang="en-US" sz="2400" b="1" dirty="0">
                <a:effectLst/>
              </a:rPr>
              <a:t> ear</a:t>
            </a:r>
            <a:r>
              <a:rPr lang="en-US" sz="2400" b="1" dirty="0" smtClean="0">
                <a:effectLst/>
              </a:rPr>
              <a:t>;”</a:t>
            </a: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r>
              <a:rPr lang="en-US" sz="2400" dirty="0">
                <a:effectLst/>
              </a:rPr>
              <a:t>Romeo praises Juliet by saying that she appears more radiant than the brightly lit torches in the hall. He says that at night her face glows like a bright jewel shining against the dark skin of an African. Through the contrasting images of light and dark, Romeo portrays Juliet’s beauty.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96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en-US" sz="3600" dirty="0">
                <a:effectLst/>
              </a:rPr>
              <a:t>“Bright April shakes out her rain-drenched hair.” </a:t>
            </a:r>
          </a:p>
          <a:p>
            <a:pPr marL="18288" indent="0">
              <a:buNone/>
            </a:pPr>
            <a:r>
              <a:rPr lang="en-US" sz="3600" dirty="0" smtClean="0">
                <a:effectLst/>
              </a:rPr>
              <a:t>--“</a:t>
            </a:r>
            <a:r>
              <a:rPr lang="en-US" sz="3600" dirty="0">
                <a:effectLst/>
              </a:rPr>
              <a:t>I Shall Not Care,” Sara </a:t>
            </a:r>
            <a:r>
              <a:rPr lang="en-US" sz="3600" dirty="0" smtClean="0">
                <a:effectLst/>
              </a:rPr>
              <a:t>Teasdale</a:t>
            </a:r>
            <a:endParaRPr lang="en-US" sz="3600" dirty="0">
              <a:effectLst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2667000"/>
          </a:xfrm>
        </p:spPr>
        <p:txBody>
          <a:bodyPr/>
          <a:lstStyle/>
          <a:p>
            <a:r>
              <a:rPr lang="en-US" b="1" u="words" cap="small" dirty="0">
                <a:effectLst/>
              </a:rPr>
              <a:t>Personification</a:t>
            </a:r>
            <a:r>
              <a:rPr lang="en-US" dirty="0">
                <a:effectLst/>
              </a:rPr>
              <a:t>: giving human qualities to animals or objects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9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en-US" sz="3600" dirty="0">
                <a:effectLst/>
              </a:rPr>
              <a:t>“I think that I shall never see</a:t>
            </a:r>
          </a:p>
          <a:p>
            <a:pPr marL="18288" indent="0">
              <a:buNone/>
            </a:pPr>
            <a:r>
              <a:rPr lang="en-US" sz="3600" dirty="0">
                <a:effectLst/>
              </a:rPr>
              <a:t>A poem as lovely as a tree.”</a:t>
            </a:r>
          </a:p>
          <a:p>
            <a:pPr marL="18288" indent="0">
              <a:buNone/>
            </a:pPr>
            <a:endParaRPr lang="en-US" sz="3600" dirty="0" smtClean="0">
              <a:effectLst/>
            </a:endParaRPr>
          </a:p>
          <a:p>
            <a:pPr marL="18288" indent="0">
              <a:buNone/>
            </a:pPr>
            <a:r>
              <a:rPr lang="en-US" sz="3600" dirty="0" smtClean="0">
                <a:effectLst/>
              </a:rPr>
              <a:t>--“</a:t>
            </a:r>
            <a:r>
              <a:rPr lang="en-US" sz="3600" dirty="0">
                <a:effectLst/>
              </a:rPr>
              <a:t>Trees,” Joyce </a:t>
            </a:r>
            <a:r>
              <a:rPr lang="en-US" sz="3600" dirty="0" smtClean="0">
                <a:effectLst/>
              </a:rPr>
              <a:t>Kilmer</a:t>
            </a:r>
            <a:endParaRPr lang="en-US" sz="3600" dirty="0">
              <a:effectLst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1981200"/>
          </a:xfrm>
        </p:spPr>
        <p:txBody>
          <a:bodyPr/>
          <a:lstStyle/>
          <a:p>
            <a:r>
              <a:rPr lang="en-US" b="1" u="sng" cap="small" dirty="0">
                <a:effectLst/>
              </a:rPr>
              <a:t>Rhyme:</a:t>
            </a:r>
            <a:r>
              <a:rPr lang="en-US" dirty="0">
                <a:effectLst/>
              </a:rPr>
              <a:t> a pattern of repeated sounds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80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Poetry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8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685801"/>
            <a:ext cx="7467600" cy="4038599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en-US" sz="2800" b="1" dirty="0">
                <a:effectLst/>
              </a:rPr>
              <a:t>Narrative poetry</a:t>
            </a:r>
            <a:r>
              <a:rPr lang="en-US" sz="2800" dirty="0">
                <a:effectLst/>
              </a:rPr>
              <a:t> gives a verbal representation, in verse, of a sequence of connected events, it propels characters through a plot. It is always told by a narrator. Narrative poems might tell of a love story (like </a:t>
            </a:r>
            <a:r>
              <a:rPr lang="en-US" sz="2800" dirty="0" smtClean="0">
                <a:effectLst/>
              </a:rPr>
              <a:t>Tennyson's</a:t>
            </a:r>
            <a:r>
              <a:rPr lang="en-US" sz="2800" dirty="0">
                <a:effectLst/>
              </a:rPr>
              <a:t> </a:t>
            </a:r>
            <a:r>
              <a:rPr lang="en-US" sz="2800" i="1" dirty="0">
                <a:effectLst/>
              </a:rPr>
              <a:t>Maud</a:t>
            </a:r>
            <a:r>
              <a:rPr lang="en-US" sz="2800" dirty="0">
                <a:effectLst/>
              </a:rPr>
              <a:t>), the story of a father and son (like </a:t>
            </a:r>
            <a:r>
              <a:rPr lang="en-US" sz="2800" dirty="0" err="1" smtClean="0">
                <a:effectLst/>
              </a:rPr>
              <a:t>Wordworth's</a:t>
            </a:r>
            <a:r>
              <a:rPr lang="en-US" sz="2800" dirty="0">
                <a:effectLst/>
              </a:rPr>
              <a:t> </a:t>
            </a:r>
            <a:r>
              <a:rPr lang="en-US" sz="2800" i="1" dirty="0">
                <a:effectLst/>
              </a:rPr>
              <a:t>Michael</a:t>
            </a:r>
            <a:r>
              <a:rPr lang="en-US" sz="2800" dirty="0">
                <a:effectLst/>
              </a:rPr>
              <a:t>) or the deeds of a hero or heroine (</a:t>
            </a:r>
            <a:r>
              <a:rPr lang="en-US" sz="2800" dirty="0" smtClean="0">
                <a:effectLst/>
              </a:rPr>
              <a:t>like Walter Scott's</a:t>
            </a:r>
            <a:r>
              <a:rPr lang="en-US" sz="2800" dirty="0">
                <a:effectLst/>
              </a:rPr>
              <a:t> </a:t>
            </a:r>
            <a:r>
              <a:rPr lang="en-US" sz="2800" i="1" dirty="0">
                <a:effectLst/>
              </a:rPr>
              <a:t>Lay of the Last Minstrel</a:t>
            </a:r>
            <a:r>
              <a:rPr lang="en-US" sz="2800" dirty="0">
                <a:effectLst/>
              </a:rPr>
              <a:t>).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1447800"/>
          </a:xfrm>
        </p:spPr>
        <p:txBody>
          <a:bodyPr/>
          <a:lstStyle/>
          <a:p>
            <a:r>
              <a:rPr lang="en-US" dirty="0" smtClean="0"/>
              <a:t>Narrative Poetry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4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685801"/>
            <a:ext cx="7391400" cy="3657599"/>
          </a:xfrm>
        </p:spPr>
        <p:txBody>
          <a:bodyPr/>
          <a:lstStyle/>
          <a:p>
            <a:pPr marL="18288" indent="0">
              <a:buNone/>
            </a:pPr>
            <a:r>
              <a:rPr lang="en-US" sz="2800" dirty="0">
                <a:effectLst/>
              </a:rPr>
              <a:t>A </a:t>
            </a:r>
            <a:r>
              <a:rPr lang="en-US" sz="2800" b="1" dirty="0">
                <a:effectLst/>
              </a:rPr>
              <a:t>heroic couplet</a:t>
            </a:r>
            <a:r>
              <a:rPr lang="en-US" sz="2800" dirty="0">
                <a:effectLst/>
              </a:rPr>
              <a:t> is a traditional form for English poetry, commonly used in epic and narrative poetry; it refers to poems constructed from a sequence of rhyming pairs of lines in iambic pentameter.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Heroic Couplet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4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685801"/>
            <a:ext cx="75438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200" dirty="0">
                <a:effectLst/>
              </a:rPr>
              <a:t>In a </a:t>
            </a:r>
            <a:r>
              <a:rPr lang="en-US" sz="3200" b="1" dirty="0">
                <a:effectLst/>
              </a:rPr>
              <a:t>dramatic </a:t>
            </a:r>
            <a:r>
              <a:rPr lang="en-US" sz="3200" b="1" dirty="0" smtClean="0">
                <a:effectLst/>
              </a:rPr>
              <a:t>poem</a:t>
            </a:r>
            <a:r>
              <a:rPr lang="en-US" sz="3200" dirty="0">
                <a:effectLst/>
              </a:rPr>
              <a:t> a speaker, who is explicitly someone other than the author, makes a speech to a silent </a:t>
            </a:r>
            <a:r>
              <a:rPr lang="en-US" sz="3200" dirty="0" smtClean="0">
                <a:effectLst/>
              </a:rPr>
              <a:t>listener </a:t>
            </a:r>
            <a:r>
              <a:rPr lang="en-US" sz="3200" dirty="0">
                <a:effectLst/>
              </a:rPr>
              <a:t>in a specific situation and at a critical moment. Without intending to do so, the speaker reveals aspects of his temperament and character.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Dramatic Poetry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85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Poetic Devices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71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685801"/>
            <a:ext cx="7467600" cy="4038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200" dirty="0">
                <a:effectLst/>
              </a:rPr>
              <a:t>A </a:t>
            </a:r>
            <a:r>
              <a:rPr lang="en-US" sz="3200" b="1" dirty="0">
                <a:effectLst/>
              </a:rPr>
              <a:t>lyric poem</a:t>
            </a:r>
            <a:r>
              <a:rPr lang="en-US" sz="3200" dirty="0">
                <a:effectLst/>
              </a:rPr>
              <a:t> is a comparatively short, non-narrative poem in which a single speaker presents a state of mind or an emotional state. Lyric poetry retains some of the elements of song which is said to be its origin: For Greek writers the lyric was a song accompanied by the lyre.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1219200"/>
          </a:xfrm>
        </p:spPr>
        <p:txBody>
          <a:bodyPr/>
          <a:lstStyle/>
          <a:p>
            <a:r>
              <a:rPr lang="en-US" dirty="0" smtClean="0"/>
              <a:t>Lyric Poetry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39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685801"/>
            <a:ext cx="7467600" cy="4038599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en-US" sz="3200" dirty="0">
                <a:effectLst/>
              </a:rPr>
              <a:t>A </a:t>
            </a:r>
            <a:r>
              <a:rPr lang="en-US" sz="3200" b="1" dirty="0">
                <a:effectLst/>
              </a:rPr>
              <a:t>ballad</a:t>
            </a:r>
            <a:r>
              <a:rPr lang="en-US" sz="3200" dirty="0">
                <a:effectLst/>
              </a:rPr>
              <a:t> is a song, originally transmitted orally, which tells a story. It is an important form of folk poetry which was adapted for literary uses from the sixteenth century onwards. The ballad stanza is usually a four-line stanza, alternating tetrameter and </a:t>
            </a:r>
            <a:r>
              <a:rPr lang="en-US" sz="3200" dirty="0" err="1">
                <a:effectLst/>
              </a:rPr>
              <a:t>trimeter</a:t>
            </a:r>
            <a:r>
              <a:rPr lang="en-US" sz="3200" dirty="0" smtClean="0">
                <a:effectLst/>
              </a:rPr>
              <a:t>. A ballad is a type of lyric poetry.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1524000"/>
          </a:xfrm>
        </p:spPr>
        <p:txBody>
          <a:bodyPr/>
          <a:lstStyle/>
          <a:p>
            <a:r>
              <a:rPr lang="en-US" dirty="0" smtClean="0"/>
              <a:t>Ballad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39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200" b="1" dirty="0">
                <a:effectLst/>
              </a:rPr>
              <a:t>Haiku</a:t>
            </a:r>
            <a:r>
              <a:rPr lang="en-US" sz="3200" dirty="0">
                <a:effectLst/>
              </a:rPr>
              <a:t> is one of the most important form of traditional Japanese poetry. </a:t>
            </a:r>
            <a:r>
              <a:rPr lang="en-US" sz="3200" b="1" dirty="0">
                <a:effectLst/>
              </a:rPr>
              <a:t>Haiku</a:t>
            </a:r>
            <a:r>
              <a:rPr lang="en-US" sz="3200" dirty="0">
                <a:effectLst/>
              </a:rPr>
              <a:t> is, today, a 17-syllable verse form consisting of three metrical units of 5, 7, and 5 syllables.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7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685801"/>
            <a:ext cx="6858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200" dirty="0">
                <a:effectLst/>
              </a:rPr>
              <a:t>An </a:t>
            </a:r>
            <a:r>
              <a:rPr lang="en-US" sz="3200" b="1" dirty="0">
                <a:effectLst/>
              </a:rPr>
              <a:t>ode</a:t>
            </a:r>
            <a:r>
              <a:rPr lang="en-US" sz="3200" dirty="0">
                <a:effectLst/>
              </a:rPr>
              <a:t> is a long lyric poem with a serious subject written in an elevated style. Famous examples are </a:t>
            </a:r>
            <a:r>
              <a:rPr lang="en-US" sz="3200" dirty="0" err="1" smtClean="0">
                <a:effectLst/>
              </a:rPr>
              <a:t>Wordworth’s</a:t>
            </a:r>
            <a:r>
              <a:rPr lang="en-US" sz="3200" dirty="0">
                <a:effectLst/>
              </a:rPr>
              <a:t> </a:t>
            </a:r>
            <a:r>
              <a:rPr lang="en-US" sz="3200" i="1" dirty="0">
                <a:effectLst/>
              </a:rPr>
              <a:t>Hymn to Duty</a:t>
            </a:r>
            <a:r>
              <a:rPr lang="en-US" sz="3200" dirty="0">
                <a:effectLst/>
              </a:rPr>
              <a:t> or </a:t>
            </a:r>
            <a:r>
              <a:rPr lang="en-US" sz="3200" dirty="0" smtClean="0">
                <a:effectLst/>
              </a:rPr>
              <a:t>Keats’</a:t>
            </a:r>
            <a:r>
              <a:rPr lang="en-US" sz="3200" dirty="0">
                <a:effectLst/>
              </a:rPr>
              <a:t> </a:t>
            </a:r>
            <a:r>
              <a:rPr lang="en-US" sz="3200" i="1" dirty="0">
                <a:effectLst/>
              </a:rPr>
              <a:t>Ode to a Grecian Urn</a:t>
            </a:r>
            <a:r>
              <a:rPr lang="en-US" sz="3200" dirty="0">
                <a:effectLst/>
              </a:rPr>
              <a:t>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60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1447800"/>
          </a:xfrm>
        </p:spPr>
        <p:txBody>
          <a:bodyPr/>
          <a:lstStyle/>
          <a:p>
            <a:r>
              <a:rPr lang="en-US" sz="3600" dirty="0" smtClean="0">
                <a:effectLst/>
              </a:rPr>
              <a:t>A poem with 14 </a:t>
            </a:r>
            <a:r>
              <a:rPr lang="en-US" sz="3600" dirty="0">
                <a:effectLst/>
              </a:rPr>
              <a:t>fourteen lines and is written in iambic </a:t>
            </a:r>
            <a:r>
              <a:rPr lang="en-US" sz="3600" dirty="0" smtClean="0">
                <a:effectLst/>
              </a:rPr>
              <a:t>pentameter. </a:t>
            </a:r>
            <a:r>
              <a:rPr lang="en-US" sz="3600" dirty="0">
                <a:effectLst/>
              </a:rPr>
              <a:t>Each line has 10 syllables. It has </a:t>
            </a:r>
            <a:r>
              <a:rPr lang="en-US" sz="3600" dirty="0" smtClean="0">
                <a:effectLst/>
              </a:rPr>
              <a:t>a specific</a:t>
            </a:r>
            <a:r>
              <a:rPr lang="en-US" sz="3600" dirty="0">
                <a:effectLst/>
              </a:rPr>
              <a:t> </a:t>
            </a:r>
            <a:r>
              <a:rPr lang="en-US" sz="3600" dirty="0" smtClean="0">
                <a:effectLst/>
              </a:rPr>
              <a:t>rhyme</a:t>
            </a:r>
            <a:r>
              <a:rPr lang="en-US" sz="3600" dirty="0">
                <a:effectLst/>
              </a:rPr>
              <a:t> scheme and a “</a:t>
            </a:r>
            <a:r>
              <a:rPr lang="en-US" sz="3600" dirty="0" err="1">
                <a:effectLst/>
              </a:rPr>
              <a:t>volta</a:t>
            </a:r>
            <a:r>
              <a:rPr lang="en-US" sz="3600" dirty="0">
                <a:effectLst/>
              </a:rPr>
              <a:t>” or a specific turn</a:t>
            </a:r>
            <a:r>
              <a:rPr lang="en-US" sz="3600" dirty="0" smtClean="0">
                <a:effectLst/>
              </a:rPr>
              <a:t>. A sonnet is a type of lyric poetry.</a:t>
            </a:r>
            <a:br>
              <a:rPr lang="en-US" sz="3600" dirty="0" smtClean="0">
                <a:effectLst/>
              </a:rPr>
            </a:b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r>
              <a:rPr lang="en-US" sz="3600" dirty="0" smtClean="0">
                <a:effectLst/>
              </a:rPr>
              <a:t>Sonnet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169599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Poetic Structure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12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en-US" sz="2800" b="1" dirty="0">
                <a:effectLst/>
              </a:rPr>
              <a:t>Some</a:t>
            </a:r>
            <a:r>
              <a:rPr lang="en-US" sz="2800" dirty="0">
                <a:effectLst/>
              </a:rPr>
              <a:t>thing there </a:t>
            </a:r>
            <a:r>
              <a:rPr lang="en-US" sz="2800" b="1" dirty="0">
                <a:effectLst/>
              </a:rPr>
              <a:t>is</a:t>
            </a:r>
            <a:r>
              <a:rPr lang="en-US" sz="2800" dirty="0">
                <a:effectLst/>
              </a:rPr>
              <a:t> that </a:t>
            </a:r>
            <a:r>
              <a:rPr lang="en-US" sz="2800" b="1" dirty="0">
                <a:effectLst/>
              </a:rPr>
              <a:t>does</a:t>
            </a:r>
            <a:r>
              <a:rPr lang="en-US" sz="2800" dirty="0">
                <a:effectLst/>
              </a:rPr>
              <a:t>n’t </a:t>
            </a:r>
            <a:r>
              <a:rPr lang="en-US" sz="2800" b="1" dirty="0">
                <a:effectLst/>
              </a:rPr>
              <a:t>love</a:t>
            </a:r>
            <a:r>
              <a:rPr lang="en-US" sz="2800" dirty="0">
                <a:effectLst/>
              </a:rPr>
              <a:t> a </a:t>
            </a:r>
            <a:r>
              <a:rPr lang="en-US" sz="2800" b="1" dirty="0">
                <a:effectLst/>
              </a:rPr>
              <a:t>wall</a:t>
            </a:r>
            <a:r>
              <a:rPr lang="en-US" sz="2800" dirty="0">
                <a:effectLst/>
              </a:rPr>
              <a:t>.</a:t>
            </a:r>
            <a:br>
              <a:rPr lang="en-US" sz="2800" dirty="0">
                <a:effectLst/>
              </a:rPr>
            </a:br>
            <a:r>
              <a:rPr lang="en-US" sz="2800" dirty="0">
                <a:effectLst/>
              </a:rPr>
              <a:t>That </a:t>
            </a:r>
            <a:r>
              <a:rPr lang="en-US" sz="2800" b="1" dirty="0">
                <a:effectLst/>
              </a:rPr>
              <a:t>sends</a:t>
            </a:r>
            <a:r>
              <a:rPr lang="en-US" sz="2800" dirty="0">
                <a:effectLst/>
              </a:rPr>
              <a:t> the </a:t>
            </a:r>
            <a:r>
              <a:rPr lang="en-US" sz="2800" b="1" dirty="0">
                <a:effectLst/>
              </a:rPr>
              <a:t>fro</a:t>
            </a:r>
            <a:r>
              <a:rPr lang="en-US" sz="2800" dirty="0">
                <a:effectLst/>
              </a:rPr>
              <a:t>zen-</a:t>
            </a:r>
            <a:r>
              <a:rPr lang="en-US" sz="2800" b="1" dirty="0">
                <a:effectLst/>
              </a:rPr>
              <a:t>ground</a:t>
            </a:r>
            <a:r>
              <a:rPr lang="en-US" sz="2800" dirty="0">
                <a:effectLst/>
              </a:rPr>
              <a:t>-swell </a:t>
            </a:r>
            <a:r>
              <a:rPr lang="en-US" sz="2800" b="1" dirty="0">
                <a:effectLst/>
              </a:rPr>
              <a:t>un</a:t>
            </a:r>
            <a:r>
              <a:rPr lang="en-US" sz="2800" dirty="0">
                <a:effectLst/>
              </a:rPr>
              <a:t>der </a:t>
            </a:r>
            <a:r>
              <a:rPr lang="en-US" sz="2800" b="1" dirty="0">
                <a:effectLst/>
              </a:rPr>
              <a:t>it</a:t>
            </a:r>
            <a:r>
              <a:rPr lang="en-US" sz="2800" dirty="0">
                <a:effectLst/>
              </a:rPr>
              <a:t>,</a:t>
            </a:r>
            <a:br>
              <a:rPr lang="en-US" sz="2800" dirty="0">
                <a:effectLst/>
              </a:rPr>
            </a:br>
            <a:r>
              <a:rPr lang="en-US" sz="2800" dirty="0">
                <a:effectLst/>
              </a:rPr>
              <a:t>And </a:t>
            </a:r>
            <a:r>
              <a:rPr lang="en-US" sz="2800" b="1" dirty="0">
                <a:effectLst/>
              </a:rPr>
              <a:t>spills</a:t>
            </a:r>
            <a:r>
              <a:rPr lang="en-US" sz="2800" dirty="0">
                <a:effectLst/>
              </a:rPr>
              <a:t> the </a:t>
            </a:r>
            <a:r>
              <a:rPr lang="en-US" sz="2800" b="1" dirty="0">
                <a:effectLst/>
              </a:rPr>
              <a:t>up</a:t>
            </a:r>
            <a:r>
              <a:rPr lang="en-US" sz="2800" dirty="0">
                <a:effectLst/>
              </a:rPr>
              <a:t>per </a:t>
            </a:r>
            <a:r>
              <a:rPr lang="en-US" sz="2800" b="1" dirty="0">
                <a:effectLst/>
              </a:rPr>
              <a:t>boul</a:t>
            </a:r>
            <a:r>
              <a:rPr lang="en-US" sz="2800" dirty="0">
                <a:effectLst/>
              </a:rPr>
              <a:t>ders </a:t>
            </a:r>
            <a:r>
              <a:rPr lang="en-US" sz="2800" b="1" dirty="0">
                <a:effectLst/>
              </a:rPr>
              <a:t>in</a:t>
            </a:r>
            <a:r>
              <a:rPr lang="en-US" sz="2800" dirty="0">
                <a:effectLst/>
              </a:rPr>
              <a:t> the </a:t>
            </a:r>
            <a:r>
              <a:rPr lang="en-US" sz="2800" b="1" dirty="0">
                <a:effectLst/>
              </a:rPr>
              <a:t>sun</a:t>
            </a:r>
            <a:r>
              <a:rPr lang="en-US" sz="2800" dirty="0">
                <a:effectLst/>
              </a:rPr>
              <a:t>;</a:t>
            </a:r>
          </a:p>
          <a:p>
            <a:pPr marL="18288" indent="0">
              <a:buNone/>
            </a:pPr>
            <a:r>
              <a:rPr lang="en-US" sz="2800" dirty="0" smtClean="0">
                <a:effectLst/>
              </a:rPr>
              <a:t> --</a:t>
            </a:r>
            <a:r>
              <a:rPr lang="en-US" sz="2800" i="1" dirty="0" smtClean="0">
                <a:effectLst/>
              </a:rPr>
              <a:t>Mending </a:t>
            </a:r>
            <a:r>
              <a:rPr lang="en-US" sz="2800" i="1" dirty="0">
                <a:effectLst/>
              </a:rPr>
              <a:t>Walls</a:t>
            </a:r>
            <a:r>
              <a:rPr lang="en-US" sz="2800" dirty="0">
                <a:effectLst/>
              </a:rPr>
              <a:t> by Robert </a:t>
            </a:r>
            <a:r>
              <a:rPr lang="en-US" sz="2800" dirty="0" smtClean="0">
                <a:effectLst/>
              </a:rPr>
              <a:t>Frost</a:t>
            </a:r>
            <a:endParaRPr lang="en-US" sz="2800" dirty="0">
              <a:effectLst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1828800"/>
          </a:xfrm>
        </p:spPr>
        <p:txBody>
          <a:bodyPr/>
          <a:lstStyle/>
          <a:p>
            <a:r>
              <a:rPr lang="en-US" sz="4400" u="sng" dirty="0" smtClean="0"/>
              <a:t>Blank </a:t>
            </a:r>
            <a:r>
              <a:rPr lang="en-US" sz="4400" dirty="0" smtClean="0"/>
              <a:t>Verse: </a:t>
            </a:r>
            <a:r>
              <a:rPr lang="en-US" sz="4400" dirty="0" smtClean="0">
                <a:effectLst/>
              </a:rPr>
              <a:t>a </a:t>
            </a:r>
            <a:r>
              <a:rPr lang="en-US" sz="4400" dirty="0">
                <a:effectLst/>
              </a:rPr>
              <a:t>poem with no rhyme </a:t>
            </a:r>
            <a:r>
              <a:rPr lang="en-US" sz="4400" dirty="0" smtClean="0">
                <a:effectLst/>
              </a:rPr>
              <a:t>and written in iambic pentameter</a:t>
            </a:r>
            <a:endParaRPr lang="en-US" sz="4400" u="sng" dirty="0"/>
          </a:p>
        </p:txBody>
      </p:sp>
    </p:spTree>
    <p:extLst>
      <p:ext uri="{BB962C8B-B14F-4D97-AF65-F5344CB8AC3E}">
        <p14:creationId xmlns:p14="http://schemas.microsoft.com/office/powerpoint/2010/main" val="229091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3276599"/>
          </a:xfrm>
        </p:spPr>
        <p:txBody>
          <a:bodyPr>
            <a:normAutofit lnSpcReduction="10000"/>
          </a:bodyPr>
          <a:lstStyle/>
          <a:p>
            <a:pPr marL="18288" indent="0">
              <a:buNone/>
            </a:pPr>
            <a:r>
              <a:rPr lang="en-US" sz="3200" dirty="0">
                <a:effectLst/>
              </a:rPr>
              <a:t>“Let me not to the marriage of true minds</a:t>
            </a:r>
          </a:p>
          <a:p>
            <a:pPr marL="18288" indent="0">
              <a:buNone/>
            </a:pPr>
            <a:r>
              <a:rPr lang="en-US" sz="3200" dirty="0">
                <a:effectLst/>
              </a:rPr>
              <a:t>Admit impediments. Love is not love</a:t>
            </a:r>
          </a:p>
          <a:p>
            <a:pPr marL="18288" indent="0">
              <a:buNone/>
            </a:pPr>
            <a:r>
              <a:rPr lang="en-US" sz="3200" dirty="0">
                <a:effectLst/>
              </a:rPr>
              <a:t>Which alters when it alteration finds</a:t>
            </a:r>
          </a:p>
          <a:p>
            <a:pPr marL="18288" indent="0">
              <a:buNone/>
            </a:pPr>
            <a:r>
              <a:rPr lang="en-US" sz="3200" dirty="0">
                <a:effectLst/>
              </a:rPr>
              <a:t>Or bends with the remover to remove.</a:t>
            </a:r>
          </a:p>
          <a:p>
            <a:pPr marL="18288" indent="0">
              <a:buNone/>
            </a:pPr>
            <a:endParaRPr lang="en-US" sz="3200" dirty="0" smtClean="0">
              <a:effectLst/>
            </a:endParaRPr>
          </a:p>
          <a:p>
            <a:pPr marL="18288" indent="0">
              <a:buNone/>
            </a:pPr>
            <a:r>
              <a:rPr lang="en-US" sz="3200" dirty="0" smtClean="0">
                <a:effectLst/>
              </a:rPr>
              <a:t>--“</a:t>
            </a:r>
            <a:r>
              <a:rPr lang="en-US" sz="3200" dirty="0">
                <a:effectLst/>
              </a:rPr>
              <a:t>Sonnet 116,” William </a:t>
            </a:r>
            <a:r>
              <a:rPr lang="en-US" sz="3200" dirty="0" smtClean="0">
                <a:effectLst/>
              </a:rPr>
              <a:t>Shakespeare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2438400"/>
          </a:xfrm>
        </p:spPr>
        <p:txBody>
          <a:bodyPr/>
          <a:lstStyle/>
          <a:p>
            <a:r>
              <a:rPr lang="en-US" sz="3600" b="1" u="sng" cap="small" dirty="0">
                <a:effectLst/>
              </a:rPr>
              <a:t>Enjambment</a:t>
            </a:r>
            <a:r>
              <a:rPr lang="en-US" sz="3600" dirty="0">
                <a:effectLst/>
              </a:rPr>
              <a:t>: the running over of a sentence or thought into the next line without a pause at the end of the line; a run-on line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70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685801"/>
            <a:ext cx="7620000" cy="4343399"/>
          </a:xfrm>
        </p:spPr>
        <p:txBody>
          <a:bodyPr/>
          <a:lstStyle/>
          <a:p>
            <a:pPr marL="18288" indent="0">
              <a:buNone/>
            </a:pPr>
            <a:r>
              <a:rPr lang="en-US" sz="3200" dirty="0">
                <a:effectLst/>
              </a:rPr>
              <a:t>“I celebrate myself and sing myself,</a:t>
            </a:r>
          </a:p>
          <a:p>
            <a:pPr marL="18288" indent="0">
              <a:buNone/>
            </a:pPr>
            <a:r>
              <a:rPr lang="en-US" sz="3200" dirty="0">
                <a:effectLst/>
              </a:rPr>
              <a:t>And what I assume you shall assume.</a:t>
            </a:r>
          </a:p>
          <a:p>
            <a:pPr marL="18288" indent="0">
              <a:buNone/>
            </a:pPr>
            <a:r>
              <a:rPr lang="en-US" sz="3200" dirty="0">
                <a:effectLst/>
              </a:rPr>
              <a:t>For every atom belonging to me as good belongs to you.”</a:t>
            </a:r>
          </a:p>
          <a:p>
            <a:pPr marL="18288" indent="0">
              <a:buNone/>
            </a:pPr>
            <a:endParaRPr lang="en-US" sz="3200" dirty="0" smtClean="0">
              <a:effectLst/>
            </a:endParaRPr>
          </a:p>
          <a:p>
            <a:pPr marL="18288" indent="0">
              <a:buNone/>
            </a:pPr>
            <a:r>
              <a:rPr lang="en-US" sz="3200" dirty="0" smtClean="0">
                <a:effectLst/>
              </a:rPr>
              <a:t>--“</a:t>
            </a:r>
            <a:r>
              <a:rPr lang="en-US" sz="3200" dirty="0">
                <a:effectLst/>
              </a:rPr>
              <a:t>Song of Myself,” Walt </a:t>
            </a:r>
            <a:r>
              <a:rPr lang="en-US" sz="3200" dirty="0" smtClean="0">
                <a:effectLst/>
              </a:rPr>
              <a:t>Whitman</a:t>
            </a:r>
            <a:endParaRPr lang="en-US" sz="3200" dirty="0">
              <a:effectLst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2362200"/>
          </a:xfrm>
        </p:spPr>
        <p:txBody>
          <a:bodyPr/>
          <a:lstStyle/>
          <a:p>
            <a:r>
              <a:rPr lang="en-US" sz="4000" b="1" u="sng" cap="small" dirty="0">
                <a:effectLst/>
              </a:rPr>
              <a:t>Free verse</a:t>
            </a:r>
            <a:r>
              <a:rPr lang="en-US" sz="4000" dirty="0">
                <a:effectLst/>
              </a:rPr>
              <a:t>: unrhymed poetry without a specific pattern.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4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8288" indent="0">
              <a:buNone/>
            </a:pPr>
            <a:r>
              <a:rPr lang="en-US" sz="4000" dirty="0">
                <a:effectLst/>
              </a:rPr>
              <a:t>“</a:t>
            </a:r>
            <a:r>
              <a:rPr lang="en-US" sz="4000" u="sng" dirty="0">
                <a:effectLst/>
              </a:rPr>
              <a:t>S</a:t>
            </a:r>
            <a:r>
              <a:rPr lang="en-US" sz="4000" dirty="0">
                <a:effectLst/>
              </a:rPr>
              <a:t>moldering through </a:t>
            </a:r>
            <a:r>
              <a:rPr lang="en-US" sz="4000" u="sng" dirty="0">
                <a:effectLst/>
              </a:rPr>
              <a:t>s</a:t>
            </a:r>
            <a:r>
              <a:rPr lang="en-US" sz="4000" dirty="0">
                <a:effectLst/>
              </a:rPr>
              <a:t>pouts of drifting </a:t>
            </a:r>
            <a:r>
              <a:rPr lang="en-US" sz="4000" u="sng" dirty="0">
                <a:effectLst/>
              </a:rPr>
              <a:t>s</a:t>
            </a:r>
            <a:r>
              <a:rPr lang="en-US" sz="4000" dirty="0">
                <a:effectLst/>
              </a:rPr>
              <a:t>moke that </a:t>
            </a:r>
            <a:r>
              <a:rPr lang="en-US" sz="4000" u="sng" dirty="0" smtClean="0">
                <a:effectLst/>
              </a:rPr>
              <a:t>s</a:t>
            </a:r>
            <a:r>
              <a:rPr lang="en-US" sz="4000" dirty="0" smtClean="0">
                <a:effectLst/>
              </a:rPr>
              <a:t>hroud the </a:t>
            </a:r>
            <a:r>
              <a:rPr lang="en-US" sz="4000" dirty="0">
                <a:effectLst/>
              </a:rPr>
              <a:t>menacing </a:t>
            </a:r>
            <a:r>
              <a:rPr lang="en-US" sz="4000" u="sng" dirty="0">
                <a:effectLst/>
              </a:rPr>
              <a:t>s</a:t>
            </a:r>
            <a:r>
              <a:rPr lang="en-US" sz="4000" dirty="0">
                <a:effectLst/>
              </a:rPr>
              <a:t>carred </a:t>
            </a:r>
            <a:r>
              <a:rPr lang="en-US" sz="4000" u="sng" dirty="0">
                <a:effectLst/>
              </a:rPr>
              <a:t>s</a:t>
            </a:r>
            <a:r>
              <a:rPr lang="en-US" sz="4000" dirty="0">
                <a:effectLst/>
              </a:rPr>
              <a:t>lope.” </a:t>
            </a:r>
            <a:endParaRPr lang="en-US" sz="4000" dirty="0" smtClean="0">
              <a:effectLst/>
            </a:endParaRPr>
          </a:p>
          <a:p>
            <a:pPr marL="18288" indent="0">
              <a:buNone/>
            </a:pPr>
            <a:endParaRPr lang="en-US" sz="4000" dirty="0" smtClean="0">
              <a:effectLst/>
            </a:endParaRPr>
          </a:p>
          <a:p>
            <a:pPr marL="18288" indent="0">
              <a:buNone/>
            </a:pPr>
            <a:r>
              <a:rPr lang="en-US" sz="4000" dirty="0" smtClean="0">
                <a:effectLst/>
              </a:rPr>
              <a:t>--“</a:t>
            </a:r>
            <a:r>
              <a:rPr lang="en-US" sz="4000" dirty="0">
                <a:effectLst/>
              </a:rPr>
              <a:t>Attack,” </a:t>
            </a:r>
            <a:r>
              <a:rPr lang="en-US" sz="4000" dirty="0" err="1" smtClean="0">
                <a:effectLst/>
              </a:rPr>
              <a:t>Sigfried</a:t>
            </a:r>
            <a:r>
              <a:rPr lang="en-US" sz="4000" dirty="0">
                <a:effectLst/>
              </a:rPr>
              <a:t> </a:t>
            </a:r>
            <a:r>
              <a:rPr lang="en-US" sz="4000" dirty="0" smtClean="0">
                <a:effectLst/>
              </a:rPr>
              <a:t>Sassoon</a:t>
            </a:r>
            <a:endParaRPr lang="en-US" sz="4000" dirty="0">
              <a:effectLst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4114800"/>
            <a:ext cx="7543800" cy="2743200"/>
          </a:xfrm>
        </p:spPr>
        <p:txBody>
          <a:bodyPr/>
          <a:lstStyle/>
          <a:p>
            <a:r>
              <a:rPr lang="en-US" sz="3600" b="1" u="sng" cap="small" dirty="0">
                <a:effectLst/>
              </a:rPr>
              <a:t>Alliteration</a:t>
            </a:r>
            <a:r>
              <a:rPr lang="en-US" sz="3600" dirty="0">
                <a:effectLst/>
              </a:rPr>
              <a:t>: the repetition of initial sounds in neighboring words.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12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8288" indent="0">
              <a:buNone/>
            </a:pPr>
            <a:r>
              <a:rPr lang="en-US" sz="3600" b="1" dirty="0">
                <a:effectLst/>
              </a:rPr>
              <a:t> “The Cr</a:t>
            </a:r>
            <a:r>
              <a:rPr lang="en-US" sz="3600" b="1" u="sng" dirty="0">
                <a:effectLst/>
              </a:rPr>
              <a:t>o</a:t>
            </a:r>
            <a:r>
              <a:rPr lang="en-US" sz="3600" b="1" dirty="0">
                <a:effectLst/>
              </a:rPr>
              <a:t>ss, the Cr</a:t>
            </a:r>
            <a:r>
              <a:rPr lang="en-US" sz="3600" b="1" u="sng" dirty="0">
                <a:effectLst/>
              </a:rPr>
              <a:t>o</a:t>
            </a:r>
            <a:r>
              <a:rPr lang="en-US" sz="3600" b="1" dirty="0">
                <a:effectLst/>
              </a:rPr>
              <a:t>ss</a:t>
            </a:r>
          </a:p>
          <a:p>
            <a:pPr marL="18288" indent="0">
              <a:buNone/>
            </a:pPr>
            <a:r>
              <a:rPr lang="en-US" sz="3600" dirty="0">
                <a:effectLst/>
              </a:rPr>
              <a:t>g</a:t>
            </a:r>
            <a:r>
              <a:rPr lang="en-US" sz="3600" u="sng" dirty="0">
                <a:effectLst/>
              </a:rPr>
              <a:t>o</a:t>
            </a:r>
            <a:r>
              <a:rPr lang="en-US" sz="3600" dirty="0">
                <a:effectLst/>
              </a:rPr>
              <a:t>es </a:t>
            </a:r>
            <a:r>
              <a:rPr lang="en-US" sz="3600" dirty="0" smtClean="0">
                <a:effectLst/>
              </a:rPr>
              <a:t>deeper </a:t>
            </a:r>
            <a:r>
              <a:rPr lang="en-US" sz="3600" dirty="0">
                <a:effectLst/>
              </a:rPr>
              <a:t>than we kn</a:t>
            </a:r>
            <a:r>
              <a:rPr lang="en-US" sz="3600" u="sng" dirty="0">
                <a:effectLst/>
              </a:rPr>
              <a:t>o</a:t>
            </a:r>
            <a:r>
              <a:rPr lang="en-US" sz="3600" dirty="0">
                <a:effectLst/>
              </a:rPr>
              <a:t>w,</a:t>
            </a:r>
          </a:p>
          <a:p>
            <a:pPr marL="18288" indent="0">
              <a:buNone/>
            </a:pPr>
            <a:r>
              <a:rPr lang="en-US" sz="3600" dirty="0" smtClean="0">
                <a:effectLst/>
              </a:rPr>
              <a:t>deeper </a:t>
            </a:r>
            <a:r>
              <a:rPr lang="en-US" sz="3600" dirty="0">
                <a:effectLst/>
              </a:rPr>
              <a:t>into life.” </a:t>
            </a:r>
            <a:endParaRPr lang="en-US" sz="3600" dirty="0" smtClean="0">
              <a:effectLst/>
            </a:endParaRPr>
          </a:p>
          <a:p>
            <a:pPr marL="18288" indent="0">
              <a:buNone/>
            </a:pPr>
            <a:endParaRPr lang="en-US" sz="3600" dirty="0" smtClean="0">
              <a:effectLst/>
            </a:endParaRPr>
          </a:p>
          <a:p>
            <a:pPr marL="18288" indent="0">
              <a:buNone/>
            </a:pPr>
            <a:r>
              <a:rPr lang="en-US" sz="3600" dirty="0" smtClean="0">
                <a:effectLst/>
              </a:rPr>
              <a:t>--  “Tortoise </a:t>
            </a:r>
            <a:r>
              <a:rPr lang="en-US" sz="3600" dirty="0">
                <a:effectLst/>
              </a:rPr>
              <a:t>Shell,” D.H. </a:t>
            </a:r>
            <a:r>
              <a:rPr lang="en-US" sz="3600" dirty="0" smtClean="0">
                <a:effectLst/>
              </a:rPr>
              <a:t>Lawrence</a:t>
            </a:r>
            <a:endParaRPr lang="en-US" sz="3600" dirty="0">
              <a:effectLst/>
            </a:endParaRPr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2286000"/>
          </a:xfrm>
        </p:spPr>
        <p:txBody>
          <a:bodyPr/>
          <a:lstStyle/>
          <a:p>
            <a:r>
              <a:rPr lang="en-US" sz="4800" b="1" u="sng" cap="small" dirty="0">
                <a:effectLst/>
              </a:rPr>
              <a:t>Assonance</a:t>
            </a:r>
            <a:r>
              <a:rPr lang="en-US" sz="4800" dirty="0">
                <a:effectLst/>
              </a:rPr>
              <a:t>: the repetition of vowel sounds in words, but not consonant sounds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75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200" y="685800"/>
            <a:ext cx="6096000" cy="3657599"/>
          </a:xfrm>
        </p:spPr>
        <p:txBody>
          <a:bodyPr>
            <a:normAutofit lnSpcReduction="10000"/>
          </a:bodyPr>
          <a:lstStyle/>
          <a:p>
            <a:pPr marL="18288" indent="0">
              <a:buNone/>
            </a:pPr>
            <a:r>
              <a:rPr lang="en-US" sz="3600" dirty="0">
                <a:effectLst/>
              </a:rPr>
              <a:t>“Le</a:t>
            </a:r>
            <a:r>
              <a:rPr lang="en-US" sz="3600" u="sng" dirty="0">
                <a:effectLst/>
              </a:rPr>
              <a:t>t</a:t>
            </a:r>
            <a:r>
              <a:rPr lang="en-US" sz="3600" dirty="0">
                <a:effectLst/>
              </a:rPr>
              <a:t> us go, through cer</a:t>
            </a:r>
            <a:r>
              <a:rPr lang="en-US" sz="3600" u="sng" dirty="0">
                <a:effectLst/>
              </a:rPr>
              <a:t>t</a:t>
            </a:r>
            <a:r>
              <a:rPr lang="en-US" sz="3600" dirty="0">
                <a:effectLst/>
              </a:rPr>
              <a:t>ain half-deser</a:t>
            </a:r>
            <a:r>
              <a:rPr lang="en-US" sz="3600" u="sng" dirty="0">
                <a:effectLst/>
              </a:rPr>
              <a:t>t</a:t>
            </a:r>
            <a:r>
              <a:rPr lang="en-US" sz="3600" dirty="0">
                <a:effectLst/>
              </a:rPr>
              <a:t>ed stree</a:t>
            </a:r>
            <a:r>
              <a:rPr lang="en-US" sz="3600" u="sng" dirty="0">
                <a:effectLst/>
              </a:rPr>
              <a:t>t</a:t>
            </a:r>
            <a:r>
              <a:rPr lang="en-US" sz="3600" dirty="0">
                <a:effectLst/>
              </a:rPr>
              <a:t>s</a:t>
            </a:r>
          </a:p>
          <a:p>
            <a:pPr marL="18288" indent="0">
              <a:buNone/>
            </a:pPr>
            <a:r>
              <a:rPr lang="en-US" sz="3600" dirty="0">
                <a:effectLst/>
              </a:rPr>
              <a:t>the mu</a:t>
            </a:r>
            <a:r>
              <a:rPr lang="en-US" sz="3600" u="sng" dirty="0">
                <a:effectLst/>
              </a:rPr>
              <a:t>tt</a:t>
            </a:r>
            <a:r>
              <a:rPr lang="en-US" sz="3600" dirty="0">
                <a:effectLst/>
              </a:rPr>
              <a:t>ering re</a:t>
            </a:r>
            <a:r>
              <a:rPr lang="en-US" sz="3600" u="sng" dirty="0">
                <a:effectLst/>
              </a:rPr>
              <a:t>t</a:t>
            </a:r>
            <a:r>
              <a:rPr lang="en-US" sz="3600" dirty="0">
                <a:effectLst/>
              </a:rPr>
              <a:t>rea</a:t>
            </a:r>
            <a:r>
              <a:rPr lang="en-US" sz="3600" u="sng" dirty="0">
                <a:effectLst/>
              </a:rPr>
              <a:t>t</a:t>
            </a:r>
            <a:r>
              <a:rPr lang="en-US" sz="3600" dirty="0">
                <a:effectLst/>
              </a:rPr>
              <a:t>s” </a:t>
            </a:r>
          </a:p>
          <a:p>
            <a:pPr marL="18288" indent="0">
              <a:buNone/>
            </a:pPr>
            <a:endParaRPr lang="en-US" sz="3600" dirty="0" smtClean="0">
              <a:effectLst/>
            </a:endParaRPr>
          </a:p>
          <a:p>
            <a:pPr marL="18288" indent="0">
              <a:buNone/>
            </a:pPr>
            <a:r>
              <a:rPr lang="en-US" sz="3600" dirty="0" smtClean="0">
                <a:effectLst/>
              </a:rPr>
              <a:t>--The </a:t>
            </a:r>
            <a:r>
              <a:rPr lang="en-US" sz="3600" dirty="0">
                <a:effectLst/>
              </a:rPr>
              <a:t>Love Song of J. Alfred </a:t>
            </a:r>
            <a:r>
              <a:rPr lang="en-US" sz="3600" dirty="0" err="1">
                <a:effectLst/>
              </a:rPr>
              <a:t>Prufrock</a:t>
            </a:r>
            <a:r>
              <a:rPr lang="en-US" sz="3600" dirty="0">
                <a:effectLst/>
              </a:rPr>
              <a:t>” T.S. </a:t>
            </a:r>
            <a:r>
              <a:rPr lang="en-US" sz="3600" dirty="0" smtClean="0">
                <a:effectLst/>
              </a:rPr>
              <a:t>Eliot</a:t>
            </a:r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2514600"/>
          </a:xfrm>
        </p:spPr>
        <p:txBody>
          <a:bodyPr/>
          <a:lstStyle/>
          <a:p>
            <a:r>
              <a:rPr lang="en-US" sz="4400" b="1" u="sng" cap="small" dirty="0">
                <a:effectLst/>
              </a:rPr>
              <a:t>Consonance</a:t>
            </a:r>
            <a:r>
              <a:rPr lang="en-US" sz="4400" dirty="0">
                <a:effectLst/>
              </a:rPr>
              <a:t>: the repetition of consonant sounds in words, but not vowel sounds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29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200" dirty="0" smtClean="0"/>
              <a:t>The suggesting meaning; the non-literal meaning of a word, phrase, paragraph, passage etc.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413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dirty="0" smtClean="0"/>
              <a:t>The literal meaning of a word, phrase, sentence, paragraph, passage etc.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8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304800"/>
            <a:ext cx="6096000" cy="4343401"/>
          </a:xfrm>
        </p:spPr>
        <p:txBody>
          <a:bodyPr/>
          <a:lstStyle/>
          <a:p>
            <a:pPr marL="18288" indent="0">
              <a:buNone/>
            </a:pPr>
            <a:r>
              <a:rPr lang="en-US" sz="2400" dirty="0" smtClean="0"/>
              <a:t>The </a:t>
            </a:r>
            <a:r>
              <a:rPr lang="en-US" sz="2400" b="1" dirty="0" smtClean="0"/>
              <a:t>denotation</a:t>
            </a:r>
            <a:r>
              <a:rPr lang="en-US" sz="2400" dirty="0" smtClean="0"/>
              <a:t> of the word gang is: </a:t>
            </a:r>
            <a:r>
              <a:rPr lang="en-US" sz="2400" dirty="0" smtClean="0">
                <a:effectLst/>
              </a:rPr>
              <a:t>A</a:t>
            </a:r>
            <a:r>
              <a:rPr lang="en-US" sz="2400" dirty="0">
                <a:effectLst/>
              </a:rPr>
              <a:t> </a:t>
            </a:r>
            <a:r>
              <a:rPr lang="en-US" sz="2400" b="1" dirty="0">
                <a:effectLst/>
              </a:rPr>
              <a:t>gang</a:t>
            </a:r>
            <a:r>
              <a:rPr lang="en-US" sz="2400" dirty="0">
                <a:effectLst/>
              </a:rPr>
              <a:t> is a group of recurrently associating individuals or close friends or family with identifiable leadership and internal organization, identifying with or claiming control over territory in a </a:t>
            </a:r>
            <a:r>
              <a:rPr lang="en-US" sz="2400" dirty="0" smtClean="0">
                <a:effectLst/>
              </a:rPr>
              <a:t>community</a:t>
            </a:r>
          </a:p>
          <a:p>
            <a:pPr marL="18288" indent="0">
              <a:buNone/>
            </a:pPr>
            <a:endParaRPr lang="en-US" sz="2400" dirty="0"/>
          </a:p>
          <a:p>
            <a:pPr marL="18288" indent="0">
              <a:buNone/>
            </a:pPr>
            <a:r>
              <a:rPr lang="en-US" sz="2400" dirty="0" smtClean="0"/>
              <a:t>The </a:t>
            </a:r>
            <a:r>
              <a:rPr lang="en-US" sz="2400" b="1" dirty="0" smtClean="0"/>
              <a:t>connotation</a:t>
            </a:r>
            <a:r>
              <a:rPr lang="en-US" sz="2400" dirty="0" smtClean="0"/>
              <a:t> of the word gang is: a threatening group of young people with negative intentions; </a:t>
            </a:r>
            <a:r>
              <a:rPr lang="en-US" sz="2400" smtClean="0"/>
              <a:t>suggesting violence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Gang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305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-228600"/>
            <a:ext cx="7696200" cy="3048001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2400" dirty="0">
                <a:effectLst/>
              </a:rPr>
              <a:t>“Busy old </a:t>
            </a:r>
            <a:r>
              <a:rPr lang="en-US" sz="2400" u="sng" dirty="0">
                <a:effectLst/>
              </a:rPr>
              <a:t>fool</a:t>
            </a:r>
            <a:r>
              <a:rPr lang="en-US" sz="2400" dirty="0">
                <a:effectLst/>
              </a:rPr>
              <a:t>, </a:t>
            </a:r>
            <a:r>
              <a:rPr lang="en-US" sz="2400" u="sng" dirty="0">
                <a:effectLst/>
              </a:rPr>
              <a:t>unruly</a:t>
            </a:r>
            <a:r>
              <a:rPr lang="en-US" sz="2400" dirty="0">
                <a:effectLst/>
              </a:rPr>
              <a:t> Sun,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effectLst/>
              </a:rPr>
              <a:t>Why </a:t>
            </a:r>
            <a:r>
              <a:rPr lang="en-US" sz="2400" dirty="0" err="1">
                <a:effectLst/>
              </a:rPr>
              <a:t>dost</a:t>
            </a:r>
            <a:r>
              <a:rPr lang="en-US" sz="2400" dirty="0">
                <a:effectLst/>
              </a:rPr>
              <a:t> thou thus,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effectLst/>
              </a:rPr>
              <a:t>Through windows, and through curtains, call on us?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effectLst/>
              </a:rPr>
              <a:t>Must to thy motions lovers’ seasons run?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u="sng" dirty="0">
                <a:effectLst/>
              </a:rPr>
              <a:t>Saucy pedantic wretch</a:t>
            </a:r>
            <a:r>
              <a:rPr lang="en-US" sz="2400" dirty="0" smtClean="0">
                <a:effectLst/>
              </a:rPr>
              <a:t>,”</a:t>
            </a:r>
          </a:p>
          <a:p>
            <a:pPr marL="18288" indent="0">
              <a:buNone/>
            </a:pPr>
            <a:r>
              <a:rPr lang="en-US" sz="2400" dirty="0" smtClean="0">
                <a:effectLst/>
              </a:rPr>
              <a:t>--”The Sun Rising,” John Donne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3505200"/>
            <a:ext cx="7543800" cy="3352800"/>
          </a:xfrm>
        </p:spPr>
        <p:txBody>
          <a:bodyPr/>
          <a:lstStyle/>
          <a:p>
            <a:r>
              <a:rPr lang="en-US" sz="3200" u="sng" dirty="0"/>
              <a:t>D</a:t>
            </a:r>
            <a:r>
              <a:rPr lang="en-US" sz="3200" u="sng" dirty="0" smtClean="0"/>
              <a:t>iction</a:t>
            </a:r>
            <a:r>
              <a:rPr lang="en-US" sz="3200" dirty="0" smtClean="0"/>
              <a:t>: </a:t>
            </a:r>
            <a:r>
              <a:rPr lang="en-US" sz="3200" dirty="0">
                <a:effectLst/>
              </a:rPr>
              <a:t>words </a:t>
            </a:r>
            <a:r>
              <a:rPr lang="en-US" sz="3200" dirty="0" smtClean="0">
                <a:effectLst/>
              </a:rPr>
              <a:t>used to </a:t>
            </a:r>
            <a:r>
              <a:rPr lang="en-US" sz="3200" dirty="0">
                <a:effectLst/>
              </a:rPr>
              <a:t>create and convey a </a:t>
            </a:r>
            <a:r>
              <a:rPr lang="en-US" sz="3200" dirty="0" smtClean="0">
                <a:effectLst/>
              </a:rPr>
              <a:t>specific mood, </a:t>
            </a:r>
            <a:r>
              <a:rPr lang="en-US" sz="3200" dirty="0">
                <a:effectLst/>
              </a:rPr>
              <a:t>tone and </a:t>
            </a:r>
            <a:r>
              <a:rPr lang="en-US" sz="3200" dirty="0" smtClean="0">
                <a:effectLst/>
              </a:rPr>
              <a:t>atmosphere. </a:t>
            </a:r>
            <a:r>
              <a:rPr lang="en-US" sz="3200" dirty="0">
                <a:effectLst/>
              </a:rPr>
              <a:t>A writer’s choice of words </a:t>
            </a:r>
            <a:r>
              <a:rPr lang="en-US" sz="3200" dirty="0" smtClean="0">
                <a:effectLst/>
              </a:rPr>
              <a:t>affects </a:t>
            </a:r>
            <a:r>
              <a:rPr lang="en-US" sz="3200" dirty="0">
                <a:effectLst/>
              </a:rPr>
              <a:t>the reader’s attitude </a:t>
            </a:r>
            <a:r>
              <a:rPr lang="en-US" sz="3200" dirty="0" smtClean="0">
                <a:effectLst/>
              </a:rPr>
              <a:t>and conveys </a:t>
            </a:r>
            <a:r>
              <a:rPr lang="en-US" sz="3200" dirty="0">
                <a:effectLst/>
              </a:rPr>
              <a:t>the writer’s feelings toward the literary work. </a:t>
            </a:r>
            <a:r>
              <a:rPr lang="en-US" sz="3200" dirty="0" smtClean="0">
                <a:effectLst/>
              </a:rPr>
              <a:t>Usually</a:t>
            </a:r>
            <a:r>
              <a:rPr lang="en-US" sz="3200" dirty="0">
                <a:effectLst/>
              </a:rPr>
              <a:t>, a poetic diction is marked by the use of figures of speech, rhyming words etc.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409247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88</TotalTime>
  <Words>568</Words>
  <Application>Microsoft Office PowerPoint</Application>
  <PresentationFormat>On-screen Show (4:3)</PresentationFormat>
  <Paragraphs>81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Elemental</vt:lpstr>
      <vt:lpstr>Poetry Terms</vt:lpstr>
      <vt:lpstr>Poetic Devices</vt:lpstr>
      <vt:lpstr>Alliteration: the repetition of initial sounds in neighboring words.  </vt:lpstr>
      <vt:lpstr>Assonance: the repetition of vowel sounds in words, but not consonant sounds </vt:lpstr>
      <vt:lpstr>Consonance: the repetition of consonant sounds in words, but not vowel sounds </vt:lpstr>
      <vt:lpstr>Connotation</vt:lpstr>
      <vt:lpstr>Denotation</vt:lpstr>
      <vt:lpstr>Example: Gang</vt:lpstr>
      <vt:lpstr>Diction: words used to create and convey a specific mood, tone and atmosphere. A writer’s choice of words affects the reader’s attitude and conveys the writer’s feelings toward the literary work. Usually, a poetic diction is marked by the use of figures of speech, rhyming words etc.</vt:lpstr>
      <vt:lpstr>Extended Metaphor: a larger comparison between two things or notions extending for more than one line.</vt:lpstr>
      <vt:lpstr>Figurative Language: writing that appeals to the senses by comparing two things in such a way that you find the comparison interesting. *Often connecting an abstract idea with a concrete thing.</vt:lpstr>
      <vt:lpstr>Imagery: the use of figurative language to represent objects, actions and ideas in such a way that it appeals to our physical senses.</vt:lpstr>
      <vt:lpstr>Imagery of light and darkness is repeated many times in Shakespeare’s Romeo and Juliet. Consider an example from Act I, Scene V:  “O, she doth teach the torches to burn bright! It seems she hangs upon the cheek of night Like a rich jewel in an Ethiope’s ear;”  Romeo praises Juliet by saying that she appears more radiant than the brightly lit torches in the hall. He says that at night her face glows like a bright jewel shining against the dark skin of an African. Through the contrasting images of light and dark, Romeo portrays Juliet’s beauty. </vt:lpstr>
      <vt:lpstr>Personification: giving human qualities to animals or objects </vt:lpstr>
      <vt:lpstr>Rhyme: a pattern of repeated sounds </vt:lpstr>
      <vt:lpstr>Types of Poetry</vt:lpstr>
      <vt:lpstr>Narrative Poetry</vt:lpstr>
      <vt:lpstr>Heroic Couplet</vt:lpstr>
      <vt:lpstr>Dramatic Poetry</vt:lpstr>
      <vt:lpstr>Lyric Poetry</vt:lpstr>
      <vt:lpstr>Ballad</vt:lpstr>
      <vt:lpstr>Haiku</vt:lpstr>
      <vt:lpstr>Ode</vt:lpstr>
      <vt:lpstr>A poem with 14 fourteen lines and is written in iambic pentameter. Each line has 10 syllables. It has a specific rhyme scheme and a “volta” or a specific turn. A sonnet is a type of lyric poetry.  Sonnet</vt:lpstr>
      <vt:lpstr>Poetic Structure </vt:lpstr>
      <vt:lpstr>Blank Verse: a poem with no rhyme and written in iambic pentameter</vt:lpstr>
      <vt:lpstr>Enjambment: the running over of a sentence or thought into the next line without a pause at the end of the line; a run-on line </vt:lpstr>
      <vt:lpstr>Free verse: unrhymed poetry without a specific pattern. </vt:lpstr>
    </vt:vector>
  </TitlesOfParts>
  <Company>Durango School District 9R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Terms</dc:title>
  <dc:creator>District Office Employee</dc:creator>
  <cp:lastModifiedBy>District Office Employee</cp:lastModifiedBy>
  <cp:revision>14</cp:revision>
  <dcterms:created xsi:type="dcterms:W3CDTF">2015-02-05T20:37:41Z</dcterms:created>
  <dcterms:modified xsi:type="dcterms:W3CDTF">2015-12-02T16:44:12Z</dcterms:modified>
</cp:coreProperties>
</file>